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3" r:id="rId3"/>
    <p:sldId id="274" r:id="rId4"/>
    <p:sldId id="266" r:id="rId5"/>
    <p:sldId id="272" r:id="rId6"/>
    <p:sldId id="275" r:id="rId7"/>
    <p:sldId id="269" r:id="rId8"/>
    <p:sldId id="259" r:id="rId9"/>
    <p:sldId id="260" r:id="rId10"/>
    <p:sldId id="261" r:id="rId11"/>
    <p:sldId id="262" r:id="rId12"/>
    <p:sldId id="263" r:id="rId13"/>
    <p:sldId id="265"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288"/>
    <p:restoredTop sz="94643"/>
  </p:normalViewPr>
  <p:slideViewPr>
    <p:cSldViewPr snapToGrid="0" snapToObjects="1" showGuides="1">
      <p:cViewPr>
        <p:scale>
          <a:sx n="110" d="100"/>
          <a:sy n="110" d="100"/>
        </p:scale>
        <p:origin x="968" y="1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5EB1C-3D00-8646-8B7D-8AA255863524}" type="datetimeFigureOut">
              <a:rPr lang="en-US" smtClean="0"/>
              <a:t>9/21/18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FAEFE-388D-3645-B108-AAFEC2E5F352}" type="slidenum">
              <a:rPr lang="en-US" smtClean="0"/>
              <a:t>‹#›</a:t>
            </a:fld>
            <a:endParaRPr lang="en-US"/>
          </a:p>
        </p:txBody>
      </p:sp>
    </p:spTree>
    <p:extLst>
      <p:ext uri="{BB962C8B-B14F-4D97-AF65-F5344CB8AC3E}">
        <p14:creationId xmlns:p14="http://schemas.microsoft.com/office/powerpoint/2010/main" val="186364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746D44-213E-A040-96EE-E6F94E688BF5}"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46D44-213E-A040-96EE-E6F94E688BF5}"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46D44-213E-A040-96EE-E6F94E688BF5}"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46D44-213E-A040-96EE-E6F94E688BF5}"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746D44-213E-A040-96EE-E6F94E688BF5}"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746D44-213E-A040-96EE-E6F94E688BF5}"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746D44-213E-A040-96EE-E6F94E688BF5}" type="datetimeFigureOut">
              <a:rPr lang="en-US" smtClean="0"/>
              <a:t>9/21/18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746D44-213E-A040-96EE-E6F94E688BF5}" type="datetimeFigureOut">
              <a:rPr lang="en-US" smtClean="0"/>
              <a:t>9/21/18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46D44-213E-A040-96EE-E6F94E688BF5}" type="datetimeFigureOut">
              <a:rPr lang="en-US" smtClean="0"/>
              <a:t>9/21/18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46D44-213E-A040-96EE-E6F94E688BF5}"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746D44-213E-A040-96EE-E6F94E688BF5}"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018E2-89BE-2E49-9259-F2B0E024289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46D44-213E-A040-96EE-E6F94E688BF5}" type="datetimeFigureOut">
              <a:rPr lang="en-US" smtClean="0"/>
              <a:t>9/21/18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018E2-89BE-2E49-9259-F2B0E024289E}" type="slidenum">
              <a:rPr lang="en-US" smtClean="0"/>
              <a:t>‹#›</a:t>
            </a:fld>
            <a:endParaRPr lang="en-US"/>
          </a:p>
        </p:txBody>
      </p:sp>
    </p:spTree>
    <p:extLst>
      <p:ext uri="{BB962C8B-B14F-4D97-AF65-F5344CB8AC3E}">
        <p14:creationId xmlns:p14="http://schemas.microsoft.com/office/powerpoint/2010/main" val="476691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Victory over Giants</a:t>
            </a:r>
          </a:p>
        </p:txBody>
      </p:sp>
      <p:sp>
        <p:nvSpPr>
          <p:cNvPr id="3" name="Subtitle 2"/>
          <p:cNvSpPr>
            <a:spLocks noGrp="1"/>
          </p:cNvSpPr>
          <p:nvPr>
            <p:ph type="subTitle" idx="1"/>
          </p:nvPr>
        </p:nvSpPr>
        <p:spPr/>
        <p:txBody>
          <a:bodyPr>
            <a:normAutofit/>
          </a:bodyPr>
          <a:lstStyle/>
          <a:p>
            <a:r>
              <a:rPr lang="en-US" sz="4400" dirty="0"/>
              <a:t>Acts 20:24</a:t>
            </a:r>
          </a:p>
        </p:txBody>
      </p:sp>
    </p:spTree>
    <p:extLst>
      <p:ext uri="{BB962C8B-B14F-4D97-AF65-F5344CB8AC3E}">
        <p14:creationId xmlns:p14="http://schemas.microsoft.com/office/powerpoint/2010/main" val="186279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Paul had a Prioritized Life</a:t>
            </a:r>
          </a:p>
        </p:txBody>
      </p:sp>
      <p:sp>
        <p:nvSpPr>
          <p:cNvPr id="3" name="Content Placeholder 2"/>
          <p:cNvSpPr>
            <a:spLocks noGrp="1"/>
          </p:cNvSpPr>
          <p:nvPr>
            <p:ph idx="1"/>
          </p:nvPr>
        </p:nvSpPr>
        <p:spPr>
          <a:xfrm>
            <a:off x="628650" y="1308955"/>
            <a:ext cx="7886700" cy="4351338"/>
          </a:xfrm>
        </p:spPr>
        <p:txBody>
          <a:bodyPr>
            <a:noAutofit/>
          </a:bodyPr>
          <a:lstStyle/>
          <a:p>
            <a:r>
              <a:rPr lang="en-US" sz="2400" b="1" i="1" dirty="0"/>
              <a:t>neither count I my life dear unto myself</a:t>
            </a:r>
          </a:p>
          <a:p>
            <a:pPr marL="514350" indent="-514350">
              <a:buFont typeface="+mj-lt"/>
              <a:buAutoNum type="arabicPeriod"/>
            </a:pPr>
            <a:r>
              <a:rPr lang="en-US" sz="2400" dirty="0"/>
              <a:t>Paul took inventory of his life and what was most important to him was serving God</a:t>
            </a:r>
          </a:p>
          <a:p>
            <a:pPr marL="514350" indent="-514350">
              <a:buFont typeface="+mj-lt"/>
              <a:buAutoNum type="arabicPeriod"/>
            </a:pPr>
            <a:endParaRPr lang="en-US" sz="2400" dirty="0"/>
          </a:p>
          <a:p>
            <a:pPr marL="514350" indent="-514350">
              <a:buFont typeface="+mj-lt"/>
              <a:buAutoNum type="arabicPeriod"/>
            </a:pPr>
            <a:r>
              <a:rPr lang="en-US" sz="2400" dirty="0"/>
              <a:t>He was not living a life for himself, but for God.  That was Paul’s priority</a:t>
            </a:r>
          </a:p>
          <a:p>
            <a:pPr marL="514350" indent="-514350">
              <a:buFont typeface="+mj-lt"/>
              <a:buAutoNum type="arabicPeriod"/>
            </a:pPr>
            <a:endParaRPr lang="en-US" sz="2400" dirty="0"/>
          </a:p>
          <a:p>
            <a:pPr marL="514350" indent="-514350">
              <a:buFont typeface="+mj-lt"/>
              <a:buAutoNum type="arabicPeriod"/>
            </a:pPr>
            <a:r>
              <a:rPr lang="en-US" sz="2400" dirty="0"/>
              <a:t>God sent sent him to Jerusalem to do work, God’s work</a:t>
            </a:r>
          </a:p>
          <a:p>
            <a:pPr marL="514350" indent="-514350">
              <a:buFont typeface="+mj-lt"/>
              <a:buAutoNum type="arabicPeriod"/>
            </a:pPr>
            <a:endParaRPr lang="en-US" sz="2400" dirty="0"/>
          </a:p>
          <a:p>
            <a:pPr marL="514350" indent="-514350">
              <a:buFont typeface="+mj-lt"/>
              <a:buAutoNum type="arabicPeriod"/>
            </a:pPr>
            <a:r>
              <a:rPr lang="en-US" sz="2400" dirty="0"/>
              <a:t>Paul knew and practice the principle in Matt 6:33</a:t>
            </a:r>
          </a:p>
          <a:p>
            <a:pPr lvl="1"/>
            <a:r>
              <a:rPr lang="en-US" sz="2000" i="1" dirty="0"/>
              <a:t>But seek ye first the kingdom of God, and his righteousness; and all these things shall be added unto you.</a:t>
            </a:r>
          </a:p>
          <a:p>
            <a:endParaRPr lang="en-US" sz="2400" dirty="0"/>
          </a:p>
          <a:p>
            <a:endParaRPr lang="en-US" sz="2400" dirty="0"/>
          </a:p>
        </p:txBody>
      </p:sp>
    </p:spTree>
    <p:extLst>
      <p:ext uri="{BB962C8B-B14F-4D97-AF65-F5344CB8AC3E}">
        <p14:creationId xmlns:p14="http://schemas.microsoft.com/office/powerpoint/2010/main" val="18568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592" y="262256"/>
            <a:ext cx="8378190" cy="1325563"/>
          </a:xfrm>
        </p:spPr>
        <p:txBody>
          <a:bodyPr/>
          <a:lstStyle/>
          <a:p>
            <a:r>
              <a:rPr lang="en-US" dirty="0"/>
              <a:t>3) Paul </a:t>
            </a:r>
            <a:r>
              <a:rPr lang="en-US"/>
              <a:t>had a </a:t>
            </a:r>
            <a:r>
              <a:rPr lang="en-US" dirty="0"/>
              <a:t>Defined Purpose (Plan) </a:t>
            </a:r>
          </a:p>
        </p:txBody>
      </p:sp>
      <p:sp>
        <p:nvSpPr>
          <p:cNvPr id="3" name="Content Placeholder 2"/>
          <p:cNvSpPr>
            <a:spLocks noGrp="1"/>
          </p:cNvSpPr>
          <p:nvPr>
            <p:ph idx="1"/>
          </p:nvPr>
        </p:nvSpPr>
        <p:spPr>
          <a:xfrm>
            <a:off x="628650" y="1587819"/>
            <a:ext cx="8262132" cy="4351338"/>
          </a:xfrm>
        </p:spPr>
        <p:txBody>
          <a:bodyPr>
            <a:normAutofit fontScale="77500" lnSpcReduction="20000"/>
          </a:bodyPr>
          <a:lstStyle/>
          <a:p>
            <a:r>
              <a:rPr lang="en-US" b="1" i="1" dirty="0"/>
              <a:t>so that I might finish my course with joy</a:t>
            </a:r>
          </a:p>
          <a:p>
            <a:pPr marL="514350" indent="-514350">
              <a:buFont typeface="+mj-lt"/>
              <a:buAutoNum type="arabicPeriod"/>
            </a:pPr>
            <a:r>
              <a:rPr lang="en-US" dirty="0"/>
              <a:t>Paul had </a:t>
            </a:r>
            <a:r>
              <a:rPr lang="en-US" b="1" dirty="0"/>
              <a:t>clarity</a:t>
            </a:r>
            <a:r>
              <a:rPr lang="en-US" dirty="0"/>
              <a:t> in what he needed to do in his life.</a:t>
            </a:r>
          </a:p>
          <a:p>
            <a:pPr marL="0" indent="0">
              <a:buNone/>
            </a:pPr>
            <a:endParaRPr lang="en-US" dirty="0"/>
          </a:p>
          <a:p>
            <a:pPr marL="514350" indent="-514350">
              <a:buFont typeface="+mj-lt"/>
              <a:buAutoNum type="arabicPeriod" startAt="2"/>
            </a:pPr>
            <a:r>
              <a:rPr lang="en-US" dirty="0"/>
              <a:t>And if he run and complete the race, he will be </a:t>
            </a:r>
            <a:r>
              <a:rPr lang="en-US" b="1" dirty="0"/>
              <a:t>joyful</a:t>
            </a:r>
          </a:p>
          <a:p>
            <a:pPr marL="514350" indent="-514350">
              <a:buFont typeface="+mj-lt"/>
              <a:buAutoNum type="arabicPeriod" startAt="2"/>
            </a:pPr>
            <a:endParaRPr lang="en-US" b="1" dirty="0"/>
          </a:p>
          <a:p>
            <a:pPr marL="514350" indent="-514350">
              <a:buFont typeface="+mj-lt"/>
              <a:buAutoNum type="arabicPeriod" startAt="2"/>
            </a:pPr>
            <a:r>
              <a:rPr lang="en-US" dirty="0"/>
              <a:t>Many Christians don’t run the race </a:t>
            </a:r>
          </a:p>
          <a:p>
            <a:pPr lvl="1"/>
            <a:r>
              <a:rPr lang="en-US" dirty="0"/>
              <a:t>so they don’t have joy (from God)</a:t>
            </a:r>
          </a:p>
          <a:p>
            <a:pPr lvl="1"/>
            <a:endParaRPr lang="en-US" dirty="0"/>
          </a:p>
          <a:p>
            <a:pPr marL="514350" indent="-514350">
              <a:buFont typeface="+mj-lt"/>
              <a:buAutoNum type="arabicPeriod" startAt="2"/>
            </a:pPr>
            <a:r>
              <a:rPr lang="en-US" dirty="0"/>
              <a:t>Paul not only wanted to run the race, he want to finish it, to receive the prize</a:t>
            </a:r>
          </a:p>
          <a:p>
            <a:pPr marL="514350" indent="-514350">
              <a:buFont typeface="+mj-lt"/>
              <a:buAutoNum type="arabicPeriod" startAt="2"/>
            </a:pPr>
            <a:endParaRPr lang="en-US" dirty="0"/>
          </a:p>
          <a:p>
            <a:pPr marL="514350" indent="-514350">
              <a:buFont typeface="+mj-lt"/>
              <a:buAutoNum type="arabicPeriod" startAt="2"/>
            </a:pPr>
            <a:r>
              <a:rPr lang="en-US" dirty="0"/>
              <a:t>Many Christians quit running the race.  </a:t>
            </a:r>
          </a:p>
          <a:p>
            <a:pPr lvl="1"/>
            <a:r>
              <a:rPr lang="en-US" dirty="0"/>
              <a:t>They get disqualified and lose their joy.</a:t>
            </a:r>
          </a:p>
        </p:txBody>
      </p:sp>
    </p:spTree>
    <p:extLst>
      <p:ext uri="{BB962C8B-B14F-4D97-AF65-F5344CB8AC3E}">
        <p14:creationId xmlns:p14="http://schemas.microsoft.com/office/powerpoint/2010/main" val="3440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dissolve">
                                      <p:cBhvr>
                                        <p:cTn id="28" dur="500"/>
                                        <p:tgtEl>
                                          <p:spTgt spid="3">
                                            <p:txEl>
                                              <p:pRg st="10" end="10"/>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dissolv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Paul had a Divine Purpose</a:t>
            </a:r>
          </a:p>
        </p:txBody>
      </p:sp>
      <p:sp>
        <p:nvSpPr>
          <p:cNvPr id="3" name="Content Placeholder 2"/>
          <p:cNvSpPr>
            <a:spLocks noGrp="1"/>
          </p:cNvSpPr>
          <p:nvPr>
            <p:ph idx="1"/>
          </p:nvPr>
        </p:nvSpPr>
        <p:spPr>
          <a:xfrm>
            <a:off x="628650" y="1448435"/>
            <a:ext cx="7886700" cy="4351338"/>
          </a:xfrm>
        </p:spPr>
        <p:txBody>
          <a:bodyPr>
            <a:noAutofit/>
          </a:bodyPr>
          <a:lstStyle/>
          <a:p>
            <a:r>
              <a:rPr lang="en-US" sz="2400" b="1" i="1" dirty="0"/>
              <a:t>and the ministry, which I have received of the Lord Jesus, to testify the gospel of the grace of God</a:t>
            </a:r>
            <a:r>
              <a:rPr lang="en-US" sz="2400" dirty="0"/>
              <a:t>.</a:t>
            </a:r>
          </a:p>
          <a:p>
            <a:pPr marL="514350" indent="-514350">
              <a:buFont typeface="+mj-lt"/>
              <a:buAutoNum type="arabicPeriod"/>
            </a:pPr>
            <a:r>
              <a:rPr lang="en-US" sz="2400" dirty="0"/>
              <a:t>The race (purpose) was given to Paul by Jesus Christ</a:t>
            </a:r>
          </a:p>
          <a:p>
            <a:pPr marL="514350" indent="-514350">
              <a:buFont typeface="+mj-lt"/>
              <a:buAutoNum type="arabicPeriod"/>
            </a:pPr>
            <a:endParaRPr lang="en-US" sz="2400" dirty="0"/>
          </a:p>
          <a:p>
            <a:pPr marL="514350" indent="-514350">
              <a:buFont typeface="+mj-lt"/>
              <a:buAutoNum type="arabicPeriod"/>
            </a:pPr>
            <a:r>
              <a:rPr lang="en-US" sz="2400" dirty="0"/>
              <a:t>Received by Paul, maintained by the Holy Spirit</a:t>
            </a:r>
          </a:p>
          <a:p>
            <a:pPr marL="514350" indent="-514350">
              <a:buFont typeface="+mj-lt"/>
              <a:buAutoNum type="arabicPeriod"/>
            </a:pPr>
            <a:endParaRPr lang="en-US" sz="2400" dirty="0"/>
          </a:p>
          <a:p>
            <a:pPr marL="514350" indent="-514350">
              <a:buFont typeface="+mj-lt"/>
              <a:buAutoNum type="arabicPeriod"/>
            </a:pPr>
            <a:r>
              <a:rPr lang="en-US" sz="2400" dirty="0"/>
              <a:t>for what purpose is this race?  </a:t>
            </a:r>
            <a:r>
              <a:rPr lang="en-US" sz="2400" b="1" dirty="0"/>
              <a:t>For the sake of the gospel</a:t>
            </a:r>
          </a:p>
          <a:p>
            <a:pPr marL="514350" indent="-514350">
              <a:buFont typeface="+mj-lt"/>
              <a:buAutoNum type="arabicPeriod"/>
            </a:pPr>
            <a:endParaRPr lang="en-US" sz="2400" b="1" dirty="0"/>
          </a:p>
          <a:p>
            <a:pPr marL="514350" indent="-514350">
              <a:buFont typeface="+mj-lt"/>
              <a:buAutoNum type="arabicPeriod"/>
            </a:pPr>
            <a:r>
              <a:rPr lang="en-US" sz="2400" dirty="0"/>
              <a:t>This Divine purpose will have enemies.  The goal is to</a:t>
            </a:r>
          </a:p>
          <a:p>
            <a:pPr lvl="1"/>
            <a:r>
              <a:rPr lang="en-US" sz="2000" dirty="0"/>
              <a:t>trip you up (stumble)</a:t>
            </a:r>
          </a:p>
          <a:p>
            <a:pPr lvl="1"/>
            <a:r>
              <a:rPr lang="en-US" sz="2000" dirty="0"/>
              <a:t>distract you (wrong focus)</a:t>
            </a:r>
          </a:p>
          <a:p>
            <a:pPr lvl="1"/>
            <a:r>
              <a:rPr lang="en-US" sz="2000" dirty="0"/>
              <a:t>make you quit the race (disqualified)</a:t>
            </a:r>
          </a:p>
          <a:p>
            <a:endParaRPr lang="en-US" sz="2400" dirty="0"/>
          </a:p>
          <a:p>
            <a:endParaRPr lang="en-US" sz="2400" dirty="0"/>
          </a:p>
        </p:txBody>
      </p:sp>
    </p:spTree>
    <p:extLst>
      <p:ext uri="{BB962C8B-B14F-4D97-AF65-F5344CB8AC3E}">
        <p14:creationId xmlns:p14="http://schemas.microsoft.com/office/powerpoint/2010/main" val="64400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dissolve">
                                      <p:cBhvr>
                                        <p:cTn id="28" dur="500"/>
                                        <p:tgtEl>
                                          <p:spTgt spid="3">
                                            <p:txEl>
                                              <p:pRg st="9" end="9"/>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dissolv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536"/>
            <a:ext cx="7886700" cy="1325563"/>
          </a:xfrm>
        </p:spPr>
        <p:txBody>
          <a:bodyPr/>
          <a:lstStyle/>
          <a:p>
            <a:r>
              <a:rPr lang="en-US" dirty="0"/>
              <a:t>Do not lose sight of your victory</a:t>
            </a:r>
          </a:p>
        </p:txBody>
      </p:sp>
      <p:sp>
        <p:nvSpPr>
          <p:cNvPr id="3" name="Content Placeholder 2"/>
          <p:cNvSpPr>
            <a:spLocks noGrp="1"/>
          </p:cNvSpPr>
          <p:nvPr>
            <p:ph idx="1"/>
          </p:nvPr>
        </p:nvSpPr>
        <p:spPr>
          <a:xfrm>
            <a:off x="628650" y="1253331"/>
            <a:ext cx="3943350" cy="4351338"/>
          </a:xfrm>
        </p:spPr>
        <p:txBody>
          <a:bodyPr>
            <a:normAutofit fontScale="77500" lnSpcReduction="20000"/>
          </a:bodyPr>
          <a:lstStyle/>
          <a:p>
            <a:pPr marL="0" indent="0">
              <a:buNone/>
            </a:pPr>
            <a:r>
              <a:rPr lang="en-US" dirty="0"/>
              <a:t>2Cor 4: 7-10</a:t>
            </a:r>
          </a:p>
          <a:p>
            <a:r>
              <a:rPr lang="en-US" baseline="30000" dirty="0"/>
              <a:t>7</a:t>
            </a:r>
            <a:r>
              <a:rPr lang="en-US" dirty="0"/>
              <a:t>But we have this treasure in earthen vessels, that the excellency of the power may be of God, and not of us.</a:t>
            </a:r>
          </a:p>
          <a:p>
            <a:r>
              <a:rPr lang="en-US" baseline="30000" dirty="0"/>
              <a:t>8</a:t>
            </a:r>
            <a:r>
              <a:rPr lang="en-US" dirty="0"/>
              <a:t>We are troubled on every side, yet not distressed; we are perplexed, but not in despair;</a:t>
            </a:r>
          </a:p>
          <a:p>
            <a:r>
              <a:rPr lang="en-US" baseline="30000" dirty="0"/>
              <a:t>9</a:t>
            </a:r>
            <a:r>
              <a:rPr lang="en-US" dirty="0"/>
              <a:t>Persecuted, but not forsaken; cast down, but not destroyed;</a:t>
            </a:r>
          </a:p>
          <a:p>
            <a:r>
              <a:rPr lang="en-US" baseline="30000" dirty="0"/>
              <a:t>10</a:t>
            </a:r>
            <a:r>
              <a:rPr lang="en-US" dirty="0"/>
              <a:t>Always bearing about in the body the dying of the Lord Jesus, that the life also of Jesus might be made manifest in our body.</a:t>
            </a:r>
          </a:p>
        </p:txBody>
      </p:sp>
      <p:sp>
        <p:nvSpPr>
          <p:cNvPr id="4" name="TextBox 3"/>
          <p:cNvSpPr txBox="1"/>
          <p:nvPr/>
        </p:nvSpPr>
        <p:spPr>
          <a:xfrm>
            <a:off x="491345" y="5455913"/>
            <a:ext cx="8412480" cy="707886"/>
          </a:xfrm>
          <a:prstGeom prst="rect">
            <a:avLst/>
          </a:prstGeom>
          <a:noFill/>
        </p:spPr>
        <p:txBody>
          <a:bodyPr wrap="square" rtlCol="0">
            <a:spAutoFit/>
          </a:bodyPr>
          <a:lstStyle/>
          <a:p>
            <a:r>
              <a:rPr lang="en-US" sz="2000" b="1" i="1" dirty="0"/>
              <a:t>Christ’s work on the cross not only saved us (in heaven) but works in us (on earth) to show how big God is.</a:t>
            </a:r>
          </a:p>
        </p:txBody>
      </p:sp>
    </p:spTree>
    <p:extLst>
      <p:ext uri="{BB962C8B-B14F-4D97-AF65-F5344CB8AC3E}">
        <p14:creationId xmlns:p14="http://schemas.microsoft.com/office/powerpoint/2010/main" val="28329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686"/>
            <a:ext cx="8126730" cy="1325563"/>
          </a:xfrm>
        </p:spPr>
        <p:txBody>
          <a:bodyPr/>
          <a:lstStyle/>
          <a:p>
            <a:r>
              <a:rPr lang="en-US" dirty="0"/>
              <a:t>Some Questions to Think About</a:t>
            </a:r>
          </a:p>
        </p:txBody>
      </p:sp>
      <p:sp>
        <p:nvSpPr>
          <p:cNvPr id="3" name="Content Placeholder 2"/>
          <p:cNvSpPr>
            <a:spLocks noGrp="1"/>
          </p:cNvSpPr>
          <p:nvPr>
            <p:ph idx="1"/>
          </p:nvPr>
        </p:nvSpPr>
        <p:spPr>
          <a:xfrm>
            <a:off x="466871" y="1227478"/>
            <a:ext cx="8450287" cy="5312218"/>
          </a:xfrm>
        </p:spPr>
        <p:txBody>
          <a:bodyPr>
            <a:noAutofit/>
          </a:bodyPr>
          <a:lstStyle/>
          <a:p>
            <a:pPr marL="514350" indent="-514350">
              <a:buFont typeface="+mj-lt"/>
              <a:buAutoNum type="arabicPeriod"/>
            </a:pPr>
            <a:r>
              <a:rPr lang="en-US" sz="2000" dirty="0"/>
              <a:t>What are things that </a:t>
            </a:r>
            <a:r>
              <a:rPr lang="en-US" sz="2000" b="1" dirty="0"/>
              <a:t>move</a:t>
            </a:r>
            <a:r>
              <a:rPr lang="en-US" sz="2000" dirty="0"/>
              <a:t> (trouble) you? Your Giants</a:t>
            </a:r>
          </a:p>
          <a:p>
            <a:pPr lvl="1"/>
            <a:r>
              <a:rPr lang="en-US" sz="2000" dirty="0"/>
              <a:t>your worries, fears and anxieties</a:t>
            </a:r>
          </a:p>
          <a:p>
            <a:pPr lvl="1"/>
            <a:r>
              <a:rPr lang="en-US" sz="2000" dirty="0"/>
              <a:t>how do you deal with them?</a:t>
            </a:r>
          </a:p>
          <a:p>
            <a:pPr lvl="1"/>
            <a:endParaRPr lang="en-US" sz="2000" dirty="0"/>
          </a:p>
          <a:p>
            <a:pPr marL="514350" indent="-514350">
              <a:buFont typeface="+mj-lt"/>
              <a:buAutoNum type="arabicPeriod"/>
            </a:pPr>
            <a:r>
              <a:rPr lang="en-US" sz="2000" dirty="0"/>
              <a:t>Is it clear to you what “race” you are running in this life?</a:t>
            </a:r>
          </a:p>
          <a:p>
            <a:pPr marL="514350" indent="-514350">
              <a:buFont typeface="+mj-lt"/>
              <a:buAutoNum type="arabicPeriod"/>
            </a:pPr>
            <a:endParaRPr lang="en-US" sz="2000" dirty="0"/>
          </a:p>
          <a:p>
            <a:pPr marL="514350" indent="-514350">
              <a:buFont typeface="+mj-lt"/>
              <a:buAutoNum type="arabicPeriod"/>
            </a:pPr>
            <a:r>
              <a:rPr lang="en-US" sz="2000" dirty="0"/>
              <a:t>What are your top 3 high priority items in your life?</a:t>
            </a:r>
          </a:p>
          <a:p>
            <a:pPr lvl="1"/>
            <a:r>
              <a:rPr lang="en-US" sz="2000" dirty="0"/>
              <a:t>Is God in the top 3?</a:t>
            </a:r>
          </a:p>
          <a:p>
            <a:pPr lvl="1"/>
            <a:r>
              <a:rPr lang="en-US" sz="2000" b="1" i="1" dirty="0"/>
              <a:t>Matt 6:20-21,22: But lay up for yourselves treasures in heaven, where neither moth nor rust doth corrupt, and where thieves do not break through nor steal: For where your treasure is, there will your heart be also.</a:t>
            </a:r>
            <a:endParaRPr lang="en-US" sz="2000" dirty="0"/>
          </a:p>
          <a:p>
            <a:pPr marL="514350" indent="-514350">
              <a:buFont typeface="+mj-lt"/>
              <a:buAutoNum type="arabicPeriod"/>
            </a:pPr>
            <a:r>
              <a:rPr lang="en-US" sz="2000" dirty="0"/>
              <a:t>Has God given you a ”race” to run like Paul?</a:t>
            </a:r>
          </a:p>
          <a:p>
            <a:pPr lvl="1"/>
            <a:r>
              <a:rPr lang="en-US" sz="2000" dirty="0"/>
              <a:t>have you accepted?</a:t>
            </a:r>
          </a:p>
          <a:p>
            <a:pPr lvl="1"/>
            <a:r>
              <a:rPr lang="en-US" sz="2000" dirty="0"/>
              <a:t>have you quit?</a:t>
            </a:r>
          </a:p>
          <a:p>
            <a:endParaRPr lang="en-US" sz="2000" dirty="0"/>
          </a:p>
          <a:p>
            <a:endParaRPr lang="en-US" sz="2000" dirty="0"/>
          </a:p>
        </p:txBody>
      </p:sp>
    </p:spTree>
    <p:extLst>
      <p:ext uri="{BB962C8B-B14F-4D97-AF65-F5344CB8AC3E}">
        <p14:creationId xmlns:p14="http://schemas.microsoft.com/office/powerpoint/2010/main" val="49953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r>
              <a:rPr lang="en-US" dirty="0"/>
              <a:t>The Giants in the Bible</a:t>
            </a:r>
          </a:p>
        </p:txBody>
      </p:sp>
      <p:sp>
        <p:nvSpPr>
          <p:cNvPr id="3" name="Content Placeholder 2"/>
          <p:cNvSpPr>
            <a:spLocks noGrp="1"/>
          </p:cNvSpPr>
          <p:nvPr>
            <p:ph idx="1"/>
          </p:nvPr>
        </p:nvSpPr>
        <p:spPr>
          <a:xfrm>
            <a:off x="341194" y="1052990"/>
            <a:ext cx="4230806" cy="5320513"/>
          </a:xfrm>
        </p:spPr>
        <p:txBody>
          <a:bodyPr>
            <a:noAutofit/>
          </a:bodyPr>
          <a:lstStyle/>
          <a:p>
            <a:r>
              <a:rPr lang="en-US" sz="1800" dirty="0"/>
              <a:t>Before the flood</a:t>
            </a:r>
          </a:p>
          <a:p>
            <a:pPr marL="0" indent="0">
              <a:buNone/>
            </a:pPr>
            <a:r>
              <a:rPr lang="en-US" sz="1600" b="1" dirty="0"/>
              <a:t>Genesis 6:4:  </a:t>
            </a:r>
            <a:r>
              <a:rPr lang="en-US" sz="1600" dirty="0"/>
              <a:t>There were giants (</a:t>
            </a:r>
            <a:r>
              <a:rPr lang="en-US" sz="1600" i="1" dirty="0" err="1"/>
              <a:t>nephilim</a:t>
            </a:r>
            <a:r>
              <a:rPr lang="en-US" sz="1600" dirty="0"/>
              <a:t>) in the earth in those days; and also after that, when the sons of God came in unto the daughters of men, and they bare children to them, the same became mighty men which were of old, men of renown.</a:t>
            </a:r>
          </a:p>
          <a:p>
            <a:endParaRPr lang="en-US" sz="1600" dirty="0"/>
          </a:p>
          <a:p>
            <a:r>
              <a:rPr lang="en-US" sz="1800" dirty="0"/>
              <a:t>During Abram and Lot times</a:t>
            </a:r>
          </a:p>
          <a:p>
            <a:pPr marL="0" indent="0">
              <a:buNone/>
            </a:pPr>
            <a:r>
              <a:rPr lang="en-US" sz="1600" b="1" dirty="0"/>
              <a:t>Genesis 14:5-</a:t>
            </a:r>
            <a:r>
              <a:rPr lang="en-US" sz="1600" dirty="0"/>
              <a:t>7 </a:t>
            </a:r>
            <a:r>
              <a:rPr lang="en-US" sz="1800" dirty="0"/>
              <a:t>And in the fourteenth year came </a:t>
            </a:r>
            <a:r>
              <a:rPr lang="en-US" sz="1800" dirty="0" err="1"/>
              <a:t>Chedorlaomer</a:t>
            </a:r>
            <a:r>
              <a:rPr lang="en-US" sz="1800" dirty="0"/>
              <a:t>, and the kings that were with him, and smote the </a:t>
            </a:r>
            <a:r>
              <a:rPr lang="en-US" sz="1800" b="1" dirty="0" err="1"/>
              <a:t>Rephaims</a:t>
            </a:r>
            <a:r>
              <a:rPr lang="en-US" sz="1800" dirty="0"/>
              <a:t> in </a:t>
            </a:r>
            <a:r>
              <a:rPr lang="en-US" sz="1800" dirty="0" err="1"/>
              <a:t>Ashteroth</a:t>
            </a:r>
            <a:r>
              <a:rPr lang="en-US" sz="1800" dirty="0"/>
              <a:t> </a:t>
            </a:r>
            <a:r>
              <a:rPr lang="en-US" sz="1800" dirty="0" err="1"/>
              <a:t>Karnaim</a:t>
            </a:r>
            <a:r>
              <a:rPr lang="en-US" sz="1800" dirty="0"/>
              <a:t>, and the </a:t>
            </a:r>
            <a:r>
              <a:rPr lang="en-US" sz="1800" b="1" dirty="0" err="1"/>
              <a:t>Zuzims</a:t>
            </a:r>
            <a:r>
              <a:rPr lang="en-US" sz="1800" dirty="0"/>
              <a:t> in Ham, and the </a:t>
            </a:r>
            <a:r>
              <a:rPr lang="en-US" sz="1800" b="1" dirty="0" err="1"/>
              <a:t>Emins</a:t>
            </a:r>
            <a:r>
              <a:rPr lang="en-US" sz="1800" dirty="0"/>
              <a:t> in </a:t>
            </a:r>
            <a:r>
              <a:rPr lang="en-US" sz="1800" dirty="0" err="1"/>
              <a:t>Shaveh</a:t>
            </a:r>
            <a:r>
              <a:rPr lang="en-US" sz="1800" dirty="0"/>
              <a:t> </a:t>
            </a:r>
            <a:r>
              <a:rPr lang="en-US" sz="1800" dirty="0" err="1"/>
              <a:t>Kiriathaim</a:t>
            </a:r>
            <a:r>
              <a:rPr lang="en-US" sz="1800" dirty="0"/>
              <a:t>, And the </a:t>
            </a:r>
            <a:r>
              <a:rPr lang="en-US" sz="1800" dirty="0" err="1"/>
              <a:t>Horites</a:t>
            </a:r>
            <a:r>
              <a:rPr lang="en-US" sz="1800" dirty="0"/>
              <a:t> in their mount </a:t>
            </a:r>
            <a:r>
              <a:rPr lang="en-US" sz="1800" dirty="0" err="1"/>
              <a:t>Seir</a:t>
            </a:r>
            <a:r>
              <a:rPr lang="en-US" sz="1800" dirty="0"/>
              <a:t>, unto </a:t>
            </a:r>
            <a:r>
              <a:rPr lang="en-US" sz="1800" dirty="0" err="1"/>
              <a:t>Elparan</a:t>
            </a:r>
            <a:r>
              <a:rPr lang="en-US" sz="1800" dirty="0"/>
              <a:t>, which is by the wilderness. </a:t>
            </a:r>
            <a:r>
              <a:rPr lang="en-US" sz="1800" b="1" baseline="30000" dirty="0"/>
              <a:t> </a:t>
            </a:r>
            <a:r>
              <a:rPr lang="en-US" sz="1800" dirty="0"/>
              <a:t>And they returned, and came to </a:t>
            </a:r>
            <a:r>
              <a:rPr lang="en-US" sz="1800" dirty="0" err="1"/>
              <a:t>Enmishpat</a:t>
            </a:r>
            <a:r>
              <a:rPr lang="en-US" sz="1800" dirty="0"/>
              <a:t>, which is Kadesh, and smote all the country of the Amalekites, and also the Amorites, that dwelt in </a:t>
            </a:r>
            <a:r>
              <a:rPr lang="en-US" sz="1800" dirty="0" err="1"/>
              <a:t>Hazezontamar</a:t>
            </a:r>
            <a:r>
              <a:rPr lang="en-US" sz="1800" dirty="0"/>
              <a:t>.</a:t>
            </a:r>
          </a:p>
        </p:txBody>
      </p:sp>
    </p:spTree>
    <p:extLst>
      <p:ext uri="{BB962C8B-B14F-4D97-AF65-F5344CB8AC3E}">
        <p14:creationId xmlns:p14="http://schemas.microsoft.com/office/powerpoint/2010/main" val="925188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Giants in the Bible</a:t>
            </a:r>
          </a:p>
        </p:txBody>
      </p:sp>
      <p:sp>
        <p:nvSpPr>
          <p:cNvPr id="3" name="Content Placeholder 2"/>
          <p:cNvSpPr>
            <a:spLocks noGrp="1"/>
          </p:cNvSpPr>
          <p:nvPr>
            <p:ph idx="1"/>
          </p:nvPr>
        </p:nvSpPr>
        <p:spPr>
          <a:xfrm>
            <a:off x="628650" y="1690689"/>
            <a:ext cx="3943350" cy="4351338"/>
          </a:xfrm>
        </p:spPr>
        <p:txBody>
          <a:bodyPr>
            <a:normAutofit/>
          </a:bodyPr>
          <a:lstStyle/>
          <a:p>
            <a:r>
              <a:rPr lang="en-US" sz="2400" dirty="0"/>
              <a:t>During Joshua (Caleb) time</a:t>
            </a:r>
          </a:p>
          <a:p>
            <a:pPr marL="0" indent="0">
              <a:buNone/>
            </a:pPr>
            <a:r>
              <a:rPr lang="en-US" sz="2400" b="1" baseline="30000" dirty="0"/>
              <a:t> </a:t>
            </a:r>
            <a:r>
              <a:rPr lang="en-US" sz="2000" b="1" dirty="0"/>
              <a:t>Numbers 13:33: </a:t>
            </a:r>
            <a:r>
              <a:rPr lang="en-US" sz="2000" dirty="0"/>
              <a:t>And there we saw the giants, the sons of </a:t>
            </a:r>
            <a:r>
              <a:rPr lang="en-US" sz="2000" dirty="0" err="1"/>
              <a:t>Anak</a:t>
            </a:r>
            <a:r>
              <a:rPr lang="en-US" sz="2000" dirty="0"/>
              <a:t>, which come of the giants: and we were in our own sight as grasshoppers, and so we were in their sight.</a:t>
            </a:r>
          </a:p>
          <a:p>
            <a:pPr marL="0" indent="0">
              <a:buNone/>
            </a:pPr>
            <a:endParaRPr lang="en-US" sz="2400" dirty="0"/>
          </a:p>
          <a:p>
            <a:r>
              <a:rPr lang="en-US" sz="2400" dirty="0"/>
              <a:t>During King David’s time</a:t>
            </a:r>
          </a:p>
          <a:p>
            <a:pPr marL="0" indent="0">
              <a:buNone/>
            </a:pPr>
            <a:r>
              <a:rPr lang="en-US" sz="2400" dirty="0"/>
              <a:t>Goliath, the Philistine (</a:t>
            </a:r>
            <a:r>
              <a:rPr lang="en-US" sz="2400" b="1" dirty="0"/>
              <a:t>1Sam 17</a:t>
            </a:r>
            <a:r>
              <a:rPr lang="en-US" sz="2400" dirty="0"/>
              <a:t>)</a:t>
            </a:r>
          </a:p>
        </p:txBody>
      </p:sp>
    </p:spTree>
    <p:extLst>
      <p:ext uri="{BB962C8B-B14F-4D97-AF65-F5344CB8AC3E}">
        <p14:creationId xmlns:p14="http://schemas.microsoft.com/office/powerpoint/2010/main" val="191544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81391"/>
            <a:ext cx="3852837" cy="1325563"/>
          </a:xfrm>
        </p:spPr>
        <p:txBody>
          <a:bodyPr>
            <a:normAutofit fontScale="90000"/>
          </a:bodyPr>
          <a:lstStyle/>
          <a:p>
            <a:r>
              <a:rPr lang="en-US" dirty="0"/>
              <a:t>The Giants in the </a:t>
            </a:r>
            <a:r>
              <a:rPr lang="en-US"/>
              <a:t>Old Testaments</a:t>
            </a:r>
            <a:endParaRPr lang="en-US" dirty="0"/>
          </a:p>
        </p:txBody>
      </p:sp>
      <p:pic>
        <p:nvPicPr>
          <p:cNvPr id="4" name="Picture 3"/>
          <p:cNvPicPr>
            <a:picLocks noChangeAspect="1"/>
          </p:cNvPicPr>
          <p:nvPr/>
        </p:nvPicPr>
        <p:blipFill>
          <a:blip r:embed="rId2"/>
          <a:stretch>
            <a:fillRect/>
          </a:stretch>
        </p:blipFill>
        <p:spPr>
          <a:xfrm>
            <a:off x="96970" y="2451843"/>
            <a:ext cx="4372160" cy="3686067"/>
          </a:xfrm>
          <a:prstGeom prst="rect">
            <a:avLst/>
          </a:prstGeom>
        </p:spPr>
      </p:pic>
      <p:pic>
        <p:nvPicPr>
          <p:cNvPr id="5" name="Picture 4"/>
          <p:cNvPicPr>
            <a:picLocks noChangeAspect="1"/>
          </p:cNvPicPr>
          <p:nvPr/>
        </p:nvPicPr>
        <p:blipFill rotWithShape="1">
          <a:blip r:embed="rId3"/>
          <a:srcRect t="3496" b="18150"/>
          <a:stretch/>
        </p:blipFill>
        <p:spPr>
          <a:xfrm>
            <a:off x="5335971" y="2932797"/>
            <a:ext cx="3179379" cy="3205113"/>
          </a:xfrm>
          <a:prstGeom prst="rect">
            <a:avLst/>
          </a:prstGeom>
        </p:spPr>
      </p:pic>
      <p:pic>
        <p:nvPicPr>
          <p:cNvPr id="6" name="Picture 5"/>
          <p:cNvPicPr>
            <a:picLocks noChangeAspect="1"/>
          </p:cNvPicPr>
          <p:nvPr/>
        </p:nvPicPr>
        <p:blipFill rotWithShape="1">
          <a:blip r:embed="rId4"/>
          <a:srcRect l="16855" r="20144" b="7392"/>
          <a:stretch/>
        </p:blipFill>
        <p:spPr>
          <a:xfrm>
            <a:off x="4138587" y="907916"/>
            <a:ext cx="1877830" cy="2050146"/>
          </a:xfrm>
          <a:prstGeom prst="rect">
            <a:avLst/>
          </a:prstGeom>
        </p:spPr>
      </p:pic>
      <p:pic>
        <p:nvPicPr>
          <p:cNvPr id="7" name="Picture 6"/>
          <p:cNvPicPr>
            <a:picLocks noChangeAspect="1"/>
          </p:cNvPicPr>
          <p:nvPr/>
        </p:nvPicPr>
        <p:blipFill>
          <a:blip r:embed="rId5"/>
          <a:stretch>
            <a:fillRect/>
          </a:stretch>
        </p:blipFill>
        <p:spPr>
          <a:xfrm>
            <a:off x="5893083" y="907916"/>
            <a:ext cx="3277109" cy="2047239"/>
          </a:xfrm>
          <a:prstGeom prst="rect">
            <a:avLst/>
          </a:prstGeom>
        </p:spPr>
      </p:pic>
      <p:sp>
        <p:nvSpPr>
          <p:cNvPr id="8" name="TextBox 7"/>
          <p:cNvSpPr txBox="1"/>
          <p:nvPr/>
        </p:nvSpPr>
        <p:spPr>
          <a:xfrm>
            <a:off x="5077502" y="165892"/>
            <a:ext cx="3903504" cy="830997"/>
          </a:xfrm>
          <a:prstGeom prst="rect">
            <a:avLst/>
          </a:prstGeom>
          <a:noFill/>
        </p:spPr>
        <p:txBody>
          <a:bodyPr wrap="none" rtlCol="0">
            <a:spAutoFit/>
          </a:bodyPr>
          <a:lstStyle/>
          <a:p>
            <a:r>
              <a:rPr lang="en-US" sz="2400" dirty="0"/>
              <a:t>Is it possible to create Giants?</a:t>
            </a:r>
          </a:p>
          <a:p>
            <a:pPr algn="ctr"/>
            <a:r>
              <a:rPr lang="en-US" sz="2400" dirty="0"/>
              <a:t>Genetics/Genes</a:t>
            </a:r>
          </a:p>
        </p:txBody>
      </p:sp>
    </p:spTree>
    <p:extLst>
      <p:ext uri="{BB962C8B-B14F-4D97-AF65-F5344CB8AC3E}">
        <p14:creationId xmlns:p14="http://schemas.microsoft.com/office/powerpoint/2010/main" val="171622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627" y="110483"/>
            <a:ext cx="7886700" cy="1325563"/>
          </a:xfrm>
        </p:spPr>
        <p:txBody>
          <a:bodyPr/>
          <a:lstStyle/>
          <a:p>
            <a:r>
              <a:rPr lang="en-US" dirty="0"/>
              <a:t>The Giant’s size is dependent on your Faith</a:t>
            </a:r>
          </a:p>
        </p:txBody>
      </p:sp>
      <p:sp>
        <p:nvSpPr>
          <p:cNvPr id="3" name="Content Placeholder 2"/>
          <p:cNvSpPr>
            <a:spLocks noGrp="1"/>
          </p:cNvSpPr>
          <p:nvPr>
            <p:ph idx="1"/>
          </p:nvPr>
        </p:nvSpPr>
        <p:spPr>
          <a:xfrm>
            <a:off x="295868" y="1531458"/>
            <a:ext cx="5009360" cy="4351338"/>
          </a:xfrm>
        </p:spPr>
        <p:txBody>
          <a:bodyPr>
            <a:normAutofit/>
          </a:bodyPr>
          <a:lstStyle/>
          <a:p>
            <a:r>
              <a:rPr lang="en-US" sz="2000" dirty="0"/>
              <a:t>The exact size of the son’s of </a:t>
            </a:r>
            <a:r>
              <a:rPr lang="en-US" sz="2000" dirty="0" err="1"/>
              <a:t>Anak</a:t>
            </a:r>
            <a:r>
              <a:rPr lang="en-US" sz="2000" dirty="0"/>
              <a:t> is not known</a:t>
            </a:r>
          </a:p>
          <a:p>
            <a:endParaRPr lang="en-US" sz="2000" dirty="0"/>
          </a:p>
          <a:p>
            <a:r>
              <a:rPr lang="en-US" sz="2000" dirty="0"/>
              <a:t>That is because it is not important</a:t>
            </a:r>
          </a:p>
          <a:p>
            <a:endParaRPr lang="en-US" sz="2000" dirty="0"/>
          </a:p>
          <a:p>
            <a:r>
              <a:rPr lang="en-US" sz="2000" dirty="0"/>
              <a:t>Our </a:t>
            </a:r>
            <a:r>
              <a:rPr lang="en-US" sz="2000" u="sng" dirty="0"/>
              <a:t>perspective</a:t>
            </a:r>
            <a:r>
              <a:rPr lang="en-US" sz="2000" dirty="0"/>
              <a:t> creates the Giant’s size</a:t>
            </a:r>
          </a:p>
          <a:p>
            <a:pPr lvl="1"/>
            <a:r>
              <a:rPr lang="en-US" sz="1800" dirty="0"/>
              <a:t>if we walk by </a:t>
            </a:r>
            <a:r>
              <a:rPr lang="en-US" sz="1800" b="1" dirty="0"/>
              <a:t>sight</a:t>
            </a:r>
            <a:r>
              <a:rPr lang="en-US" sz="1800" dirty="0"/>
              <a:t> and not by </a:t>
            </a:r>
            <a:r>
              <a:rPr lang="en-US" sz="1800" b="1" dirty="0"/>
              <a:t>faith</a:t>
            </a:r>
          </a:p>
          <a:p>
            <a:pPr lvl="1"/>
            <a:endParaRPr lang="en-US" sz="1800" b="1" dirty="0"/>
          </a:p>
          <a:p>
            <a:pPr lvl="1"/>
            <a:endParaRPr lang="en-US" sz="1800" b="1" dirty="0"/>
          </a:p>
          <a:p>
            <a:r>
              <a:rPr lang="en-US" sz="2000" dirty="0"/>
              <a:t>But, if we have faith the giants become small relative to the “size” of God </a:t>
            </a:r>
          </a:p>
        </p:txBody>
      </p:sp>
    </p:spTree>
    <p:extLst>
      <p:ext uri="{BB962C8B-B14F-4D97-AF65-F5344CB8AC3E}">
        <p14:creationId xmlns:p14="http://schemas.microsoft.com/office/powerpoint/2010/main" val="197724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Giant’s size is dependent on your Faith</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15343"/>
          <a:stretch/>
        </p:blipFill>
        <p:spPr>
          <a:xfrm>
            <a:off x="189170" y="1690689"/>
            <a:ext cx="4858254" cy="4309307"/>
          </a:xfrm>
          <a:prstGeom prst="rect">
            <a:avLst/>
          </a:prstGeom>
        </p:spPr>
      </p:pic>
      <p:sp>
        <p:nvSpPr>
          <p:cNvPr id="11" name="TextBox 10">
            <a:extLst>
              <a:ext uri="{FF2B5EF4-FFF2-40B4-BE49-F238E27FC236}">
                <a16:creationId xmlns:a16="http://schemas.microsoft.com/office/drawing/2014/main" id="{40295E39-3398-5742-9204-D325CB2A2442}"/>
              </a:ext>
            </a:extLst>
          </p:cNvPr>
          <p:cNvSpPr txBox="1"/>
          <p:nvPr/>
        </p:nvSpPr>
        <p:spPr>
          <a:xfrm>
            <a:off x="483546" y="6176963"/>
            <a:ext cx="4269502" cy="369332"/>
          </a:xfrm>
          <a:prstGeom prst="rect">
            <a:avLst/>
          </a:prstGeom>
          <a:noFill/>
        </p:spPr>
        <p:txBody>
          <a:bodyPr wrap="none" rtlCol="0">
            <a:spAutoFit/>
          </a:bodyPr>
          <a:lstStyle/>
          <a:p>
            <a:r>
              <a:rPr lang="en-US" dirty="0"/>
              <a:t>False Giants depending on your perspective</a:t>
            </a:r>
          </a:p>
        </p:txBody>
      </p:sp>
      <p:pic>
        <p:nvPicPr>
          <p:cNvPr id="12" name="Picture 11">
            <a:extLst>
              <a:ext uri="{FF2B5EF4-FFF2-40B4-BE49-F238E27FC236}">
                <a16:creationId xmlns:a16="http://schemas.microsoft.com/office/drawing/2014/main" id="{4ABE940D-3570-8040-81B2-9131FE09592E}"/>
              </a:ext>
            </a:extLst>
          </p:cNvPr>
          <p:cNvPicPr>
            <a:picLocks noChangeAspect="1"/>
          </p:cNvPicPr>
          <p:nvPr/>
        </p:nvPicPr>
        <p:blipFill>
          <a:blip r:embed="rId3"/>
          <a:stretch>
            <a:fillRect/>
          </a:stretch>
        </p:blipFill>
        <p:spPr>
          <a:xfrm>
            <a:off x="5305228" y="1837055"/>
            <a:ext cx="3823258" cy="3740144"/>
          </a:xfrm>
          <a:prstGeom prst="rect">
            <a:avLst/>
          </a:prstGeom>
        </p:spPr>
      </p:pic>
    </p:spTree>
    <p:extLst>
      <p:ext uri="{BB962C8B-B14F-4D97-AF65-F5344CB8AC3E}">
        <p14:creationId xmlns:p14="http://schemas.microsoft.com/office/powerpoint/2010/main" val="58880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158163" cy="1325563"/>
          </a:xfrm>
        </p:spPr>
        <p:txBody>
          <a:bodyPr>
            <a:noAutofit/>
          </a:bodyPr>
          <a:lstStyle/>
          <a:p>
            <a:r>
              <a:rPr lang="en-US" sz="4800" dirty="0"/>
              <a:t>Why do Giants exist in </a:t>
            </a:r>
            <a:r>
              <a:rPr lang="en-US" sz="4800"/>
              <a:t>our lives?</a:t>
            </a:r>
            <a:endParaRPr lang="en-US" sz="4800" dirty="0"/>
          </a:p>
        </p:txBody>
      </p:sp>
      <p:sp>
        <p:nvSpPr>
          <p:cNvPr id="3" name="Content Placeholder 2"/>
          <p:cNvSpPr>
            <a:spLocks noGrp="1"/>
          </p:cNvSpPr>
          <p:nvPr>
            <p:ph idx="1"/>
          </p:nvPr>
        </p:nvSpPr>
        <p:spPr>
          <a:xfrm>
            <a:off x="535780" y="1493920"/>
            <a:ext cx="8343900" cy="4351338"/>
          </a:xfrm>
        </p:spPr>
        <p:txBody>
          <a:bodyPr>
            <a:normAutofit/>
          </a:bodyPr>
          <a:lstStyle/>
          <a:p>
            <a:pPr marL="742950" indent="-742950">
              <a:buFont typeface="+mj-lt"/>
              <a:buAutoNum type="arabicPeriod"/>
            </a:pPr>
            <a:r>
              <a:rPr lang="en-US" sz="3200" dirty="0"/>
              <a:t>To remind us that we are small relative to “our giants”</a:t>
            </a:r>
          </a:p>
          <a:p>
            <a:pPr marL="742950" indent="-742950">
              <a:buFont typeface="+mj-lt"/>
              <a:buAutoNum type="arabicPeriod"/>
            </a:pPr>
            <a:endParaRPr lang="en-US" sz="3200" dirty="0"/>
          </a:p>
          <a:p>
            <a:pPr marL="742950" indent="-742950">
              <a:buFont typeface="+mj-lt"/>
              <a:buAutoNum type="arabicPeriod"/>
            </a:pPr>
            <a:r>
              <a:rPr lang="en-US" sz="3200" dirty="0"/>
              <a:t>To remind us that God is bigger than “our giants”</a:t>
            </a:r>
          </a:p>
          <a:p>
            <a:pPr marL="742950" indent="-742950">
              <a:buFont typeface="+mj-lt"/>
              <a:buAutoNum type="arabicPeriod"/>
            </a:pPr>
            <a:endParaRPr lang="en-US" sz="3200" dirty="0"/>
          </a:p>
          <a:p>
            <a:endParaRPr lang="en-US" sz="3200" dirty="0"/>
          </a:p>
        </p:txBody>
      </p:sp>
      <p:sp>
        <p:nvSpPr>
          <p:cNvPr id="4" name="TextBox 3"/>
          <p:cNvSpPr txBox="1"/>
          <p:nvPr/>
        </p:nvSpPr>
        <p:spPr>
          <a:xfrm>
            <a:off x="758280" y="4852976"/>
            <a:ext cx="7898899" cy="1077218"/>
          </a:xfrm>
          <a:prstGeom prst="rect">
            <a:avLst/>
          </a:prstGeom>
          <a:noFill/>
        </p:spPr>
        <p:txBody>
          <a:bodyPr wrap="square" rtlCol="0">
            <a:spAutoFit/>
          </a:bodyPr>
          <a:lstStyle/>
          <a:p>
            <a:r>
              <a:rPr lang="en-US" sz="3200" dirty="0"/>
              <a:t>Without the giants in our lives we would not know how big God is.</a:t>
            </a:r>
          </a:p>
        </p:txBody>
      </p:sp>
    </p:spTree>
    <p:extLst>
      <p:ext uri="{BB962C8B-B14F-4D97-AF65-F5344CB8AC3E}">
        <p14:creationId xmlns:p14="http://schemas.microsoft.com/office/powerpoint/2010/main" val="71950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20:24</a:t>
            </a:r>
          </a:p>
        </p:txBody>
      </p:sp>
      <p:sp>
        <p:nvSpPr>
          <p:cNvPr id="3" name="Content Placeholder 2"/>
          <p:cNvSpPr>
            <a:spLocks noGrp="1"/>
          </p:cNvSpPr>
          <p:nvPr>
            <p:ph idx="1"/>
          </p:nvPr>
        </p:nvSpPr>
        <p:spPr>
          <a:xfrm>
            <a:off x="628650" y="1402715"/>
            <a:ext cx="3943350" cy="4351338"/>
          </a:xfrm>
        </p:spPr>
        <p:txBody>
          <a:bodyPr>
            <a:normAutofit/>
          </a:bodyPr>
          <a:lstStyle/>
          <a:p>
            <a:r>
              <a:rPr lang="en-US" sz="2400" dirty="0"/>
              <a:t>But none of these things move me, neither count I my life dear unto myself, so that I might finish my course with joy, and the ministry, which I have received of the Lord Jesus, to testify the gospel of the grace of God.</a:t>
            </a:r>
          </a:p>
        </p:txBody>
      </p:sp>
      <p:sp>
        <p:nvSpPr>
          <p:cNvPr id="4" name="TextBox 3"/>
          <p:cNvSpPr txBox="1"/>
          <p:nvPr/>
        </p:nvSpPr>
        <p:spPr>
          <a:xfrm>
            <a:off x="339914" y="4571491"/>
            <a:ext cx="8618891" cy="1384995"/>
          </a:xfrm>
          <a:prstGeom prst="rect">
            <a:avLst/>
          </a:prstGeom>
          <a:noFill/>
        </p:spPr>
        <p:txBody>
          <a:bodyPr wrap="square" rtlCol="0">
            <a:spAutoFit/>
          </a:bodyPr>
          <a:lstStyle/>
          <a:p>
            <a:pPr marL="457200" indent="-457200">
              <a:buFont typeface="Arial" charset="0"/>
              <a:buChar char="•"/>
            </a:pPr>
            <a:r>
              <a:rPr lang="en-US" sz="2800" b="1" dirty="0"/>
              <a:t>The Apostle Paul had a giant in his life</a:t>
            </a:r>
          </a:p>
          <a:p>
            <a:pPr marL="457200" indent="-457200">
              <a:buFont typeface="Arial" charset="0"/>
              <a:buChar char="•"/>
            </a:pPr>
            <a:endParaRPr lang="en-US" sz="2800" b="1" dirty="0"/>
          </a:p>
          <a:p>
            <a:pPr marL="457200" indent="-457200">
              <a:buFont typeface="Arial" charset="0"/>
              <a:buChar char="•"/>
            </a:pPr>
            <a:r>
              <a:rPr lang="en-US" sz="2800" b="1" dirty="0"/>
              <a:t>How did Paul dealt with this particular giant? 4 points</a:t>
            </a:r>
          </a:p>
        </p:txBody>
      </p:sp>
    </p:spTree>
    <p:extLst>
      <p:ext uri="{BB962C8B-B14F-4D97-AF65-F5344CB8AC3E}">
        <p14:creationId xmlns:p14="http://schemas.microsoft.com/office/powerpoint/2010/main" val="5755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 Paul had a Disciplined Mind</a:t>
            </a:r>
          </a:p>
        </p:txBody>
      </p:sp>
      <p:sp>
        <p:nvSpPr>
          <p:cNvPr id="3" name="Content Placeholder 2"/>
          <p:cNvSpPr>
            <a:spLocks noGrp="1"/>
          </p:cNvSpPr>
          <p:nvPr>
            <p:ph idx="1"/>
          </p:nvPr>
        </p:nvSpPr>
        <p:spPr>
          <a:xfrm>
            <a:off x="628649" y="1351592"/>
            <a:ext cx="8168109" cy="5506407"/>
          </a:xfrm>
        </p:spPr>
        <p:txBody>
          <a:bodyPr>
            <a:noAutofit/>
          </a:bodyPr>
          <a:lstStyle/>
          <a:p>
            <a:r>
              <a:rPr lang="en-US" sz="2000" b="1" i="1" dirty="0"/>
              <a:t>But none of these things move me</a:t>
            </a:r>
          </a:p>
          <a:p>
            <a:pPr marL="514350" indent="-514350">
              <a:buFont typeface="+mj-lt"/>
              <a:buAutoNum type="arabicPeriod"/>
            </a:pPr>
            <a:r>
              <a:rPr lang="en-US" sz="2000" dirty="0"/>
              <a:t>Paul was heading to Jerusalem and then unto Rome</a:t>
            </a:r>
          </a:p>
          <a:p>
            <a:pPr lvl="1"/>
            <a:r>
              <a:rPr lang="en-US" sz="1800" dirty="0"/>
              <a:t>v22, </a:t>
            </a:r>
            <a:r>
              <a:rPr lang="en-US" sz="1800" i="1" dirty="0"/>
              <a:t>And now, behold, I go bound in the spirit unto Jerusalem, not knowing the things that shall befall me there:</a:t>
            </a:r>
          </a:p>
          <a:p>
            <a:pPr lvl="1"/>
            <a:endParaRPr lang="en-US" sz="1800" i="1" dirty="0"/>
          </a:p>
          <a:p>
            <a:pPr marL="514350" indent="-514350">
              <a:buFont typeface="+mj-lt"/>
              <a:buAutoNum type="arabicPeriod"/>
            </a:pPr>
            <a:r>
              <a:rPr lang="en-US" sz="2000" dirty="0"/>
              <a:t>He will be facing his critics and enemies</a:t>
            </a:r>
          </a:p>
          <a:p>
            <a:pPr marL="514350" indent="-514350">
              <a:buFont typeface="+mj-lt"/>
              <a:buAutoNum type="arabicPeriod"/>
            </a:pPr>
            <a:endParaRPr lang="en-US" sz="2000" dirty="0"/>
          </a:p>
          <a:p>
            <a:pPr marL="514350" indent="-514350">
              <a:buFont typeface="+mj-lt"/>
              <a:buAutoNum type="arabicPeriod"/>
            </a:pPr>
            <a:r>
              <a:rPr lang="en-US" sz="2000" dirty="0"/>
              <a:t>He didn’t know what will happen to him</a:t>
            </a:r>
          </a:p>
          <a:p>
            <a:pPr marL="514350" indent="-514350">
              <a:buFont typeface="+mj-lt"/>
              <a:buAutoNum type="arabicPeriod"/>
            </a:pPr>
            <a:endParaRPr lang="en-US" sz="2000" dirty="0"/>
          </a:p>
          <a:p>
            <a:pPr marL="514350" indent="-514350">
              <a:buFont typeface="+mj-lt"/>
              <a:buAutoNum type="arabicPeriod"/>
            </a:pPr>
            <a:r>
              <a:rPr lang="en-US" sz="2000" dirty="0"/>
              <a:t>But Paul had a </a:t>
            </a:r>
            <a:r>
              <a:rPr lang="en-US" sz="2000" b="1" dirty="0"/>
              <a:t>disciplined mind </a:t>
            </a:r>
            <a:r>
              <a:rPr lang="en-US" sz="2000" dirty="0"/>
              <a:t>and his situation did not perturb him</a:t>
            </a:r>
          </a:p>
          <a:p>
            <a:pPr marL="514350" indent="-514350">
              <a:buFont typeface="+mj-lt"/>
              <a:buAutoNum type="arabicPeriod"/>
            </a:pPr>
            <a:endParaRPr lang="en-US" sz="2000" dirty="0"/>
          </a:p>
          <a:p>
            <a:pPr marL="514350" indent="-514350">
              <a:buFont typeface="+mj-lt"/>
              <a:buAutoNum type="arabicPeriod"/>
            </a:pPr>
            <a:r>
              <a:rPr lang="en-US" sz="2000" dirty="0"/>
              <a:t>Anxieties, worries and fear accompany our daily life (</a:t>
            </a:r>
            <a:r>
              <a:rPr lang="en-US" sz="1800" dirty="0"/>
              <a:t>attack of our mind)</a:t>
            </a:r>
          </a:p>
          <a:p>
            <a:pPr marL="514350" indent="-514350">
              <a:buFont typeface="+mj-lt"/>
              <a:buAutoNum type="arabicPeriod"/>
            </a:pPr>
            <a:endParaRPr lang="en-US" sz="1800" dirty="0"/>
          </a:p>
          <a:p>
            <a:pPr marL="514350" indent="-514350">
              <a:buFont typeface="+mj-lt"/>
              <a:buAutoNum type="arabicPeriod"/>
            </a:pPr>
            <a:r>
              <a:rPr lang="en-US" sz="2000" dirty="0"/>
              <a:t>Can we say what Apostle Paul said?</a:t>
            </a:r>
          </a:p>
          <a:p>
            <a:endParaRPr lang="en-US" sz="2000" dirty="0"/>
          </a:p>
        </p:txBody>
      </p:sp>
    </p:spTree>
    <p:extLst>
      <p:ext uri="{BB962C8B-B14F-4D97-AF65-F5344CB8AC3E}">
        <p14:creationId xmlns:p14="http://schemas.microsoft.com/office/powerpoint/2010/main" val="16455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dissolv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6" dur="500"/>
                                        <p:tgtEl>
                                          <p:spTgt spid="3">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dissolv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1784</TotalTime>
  <Words>983</Words>
  <Application>Microsoft Macintosh PowerPoint</Application>
  <PresentationFormat>On-screen Show (4:3)</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Victory over Giants</vt:lpstr>
      <vt:lpstr>The Giants in the Bible</vt:lpstr>
      <vt:lpstr>Giants in the Bible</vt:lpstr>
      <vt:lpstr>The Giants in the Old Testaments</vt:lpstr>
      <vt:lpstr>The Giant’s size is dependent on your Faith</vt:lpstr>
      <vt:lpstr>The Giant’s size is dependent on your Faith</vt:lpstr>
      <vt:lpstr>Why do Giants exist in our lives?</vt:lpstr>
      <vt:lpstr>Acts 20:24</vt:lpstr>
      <vt:lpstr>1) Paul had a Disciplined Mind</vt:lpstr>
      <vt:lpstr>2) Paul had a Prioritized Life</vt:lpstr>
      <vt:lpstr>3) Paul had a Defined Purpose (Plan) </vt:lpstr>
      <vt:lpstr>4) Paul had a Divine Purpose</vt:lpstr>
      <vt:lpstr>Do not lose sight of your victory</vt:lpstr>
      <vt:lpstr>Some Questions to Think About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and A Wong</dc:creator>
  <cp:lastModifiedBy>Kenny Wong</cp:lastModifiedBy>
  <cp:revision>125</cp:revision>
  <cp:lastPrinted>2017-10-22T14:34:26Z</cp:lastPrinted>
  <dcterms:created xsi:type="dcterms:W3CDTF">2017-10-21T02:34:55Z</dcterms:created>
  <dcterms:modified xsi:type="dcterms:W3CDTF">2018-09-22T02:39:14Z</dcterms:modified>
</cp:coreProperties>
</file>